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72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EAF463A-BC7C-46EE-9F1E-7F377CCA4891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304800"/>
            <a:ext cx="89154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r>
              <a:rPr lang="ru-RU" sz="2400" b="1" dirty="0" smtClean="0"/>
              <a:t>Методические рекомендации </a:t>
            </a:r>
            <a:endParaRPr lang="ru-RU" sz="2400" dirty="0" smtClean="0"/>
          </a:p>
          <a:p>
            <a:r>
              <a:rPr lang="ru-RU" sz="2400" b="1" dirty="0" smtClean="0"/>
              <a:t>по проведению проектно-исследовательской</a:t>
            </a:r>
          </a:p>
          <a:p>
            <a:r>
              <a:rPr lang="ru-RU" sz="2400" b="1" dirty="0" smtClean="0"/>
              <a:t> деятельности   студентов</a:t>
            </a:r>
          </a:p>
          <a:p>
            <a:endParaRPr lang="ru-RU" sz="2400" b="1" dirty="0" smtClean="0"/>
          </a:p>
          <a:p>
            <a:pPr algn="r"/>
            <a:r>
              <a:rPr lang="ru-RU" sz="1600" b="1" dirty="0" smtClean="0"/>
              <a:t>Составила  Аникина  С.А.</a:t>
            </a:r>
          </a:p>
          <a:p>
            <a:pPr algn="r"/>
            <a:r>
              <a:rPr lang="ru-RU" sz="1600" b="1" dirty="0" smtClean="0"/>
              <a:t>Преподаватель  КГБПОУ «</a:t>
            </a:r>
            <a:r>
              <a:rPr lang="ru-RU" sz="1600" b="1" dirty="0" err="1" smtClean="0"/>
              <a:t>Солонешенский</a:t>
            </a:r>
            <a:r>
              <a:rPr lang="ru-RU" sz="1600" b="1" dirty="0" smtClean="0"/>
              <a:t>  ЛПО»</a:t>
            </a:r>
          </a:p>
          <a:p>
            <a:pPr algn="r"/>
            <a:endParaRPr lang="ru-RU" sz="1600" b="1" dirty="0" smtClean="0"/>
          </a:p>
          <a:p>
            <a:pPr algn="r"/>
            <a:endParaRPr lang="ru-RU" sz="1600" b="1" dirty="0" smtClean="0"/>
          </a:p>
          <a:p>
            <a:pPr algn="r"/>
            <a:endParaRPr lang="ru-RU" sz="1600" b="1" dirty="0" smtClean="0"/>
          </a:p>
          <a:p>
            <a:pPr algn="ctr"/>
            <a:endParaRPr lang="ru-RU" sz="1600" b="1" dirty="0" smtClean="0"/>
          </a:p>
          <a:p>
            <a:pPr algn="ctr"/>
            <a:endParaRPr lang="ru-RU" sz="1600" b="1" dirty="0" smtClean="0"/>
          </a:p>
          <a:p>
            <a:pPr algn="ctr"/>
            <a:endParaRPr lang="ru-RU" sz="1600" b="1" dirty="0" smtClean="0"/>
          </a:p>
          <a:p>
            <a:pPr algn="ctr"/>
            <a:r>
              <a:rPr lang="ru-RU" sz="1600" b="1" dirty="0" smtClean="0"/>
              <a:t>2023 г.</a:t>
            </a:r>
            <a:endParaRPr lang="ru-RU" sz="1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1"/>
          <p:cNvSpPr>
            <a:spLocks noChangeArrowheads="1"/>
          </p:cNvSpPr>
          <p:nvPr/>
        </p:nvSpPr>
        <p:spPr bwMode="auto">
          <a:xfrm>
            <a:off x="0" y="0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Оформление проектной папки (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портфолио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проекта)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Проектная папка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портфолио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проекта) – один из обязательных выходов проекта, предъявляемых на защите проекта.  Грамотно составленная проектная папка позволяет: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четко организовать работу каждого участника проектной группы;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стать удобным источником информации на протяжении работы над проектом.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объективно оценить ход работы над проектом;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судить о личных достижениях и росте каждого участника проекта на протяжении его выполнения;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сэкономить время для поиска информации при проведении в дальнейшем других проектов, близких по теме.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1"/>
          <p:cNvSpPr>
            <a:spLocks noChangeArrowheads="1"/>
          </p:cNvSpPr>
          <p:nvPr/>
        </p:nvSpPr>
        <p:spPr bwMode="auto">
          <a:xfrm>
            <a:off x="0" y="0"/>
            <a:ext cx="9144000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Структура защиты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(время защиты 5-7 минут)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Тема исследования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(круг исследовательской работы).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Актуальность темы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(общественная значимость).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Причина выбора темы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(личная значимость).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Объект исследования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(область или пространство, в рамках которого находится то, что будет изучаться).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Предмет исследования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(конкретный предмет поиска).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Гипотеза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(допущение, истина которого еще не доказана, но вероятна).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Проблема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(обоснование необходимости изучения области исследования, разработка теоретической основы и практических действий, направленных на выявление вызывающих противоречия причин и их устранение).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Цель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(создание новой концепции решения той или иной актуальной проблемы, т.е. подтверждение гипотезы). </a:t>
            </a:r>
          </a:p>
          <a:p>
            <a:pPr lvl="0"/>
            <a:r>
              <a:rPr lang="ru-RU" sz="2000" b="1" dirty="0" smtClean="0"/>
              <a:t>9.Задачи и методы исследования</a:t>
            </a:r>
            <a:r>
              <a:rPr lang="ru-RU" sz="2000" dirty="0" smtClean="0"/>
              <a:t> (выявление сущности, признаков и критериев изучаемого; обоснование основных путей решения проблемы; формулировка ведущих и корректирующих условий, обеспечивающих эффективность деятельности в исследовании). </a:t>
            </a:r>
          </a:p>
          <a:p>
            <a:pPr lvl="0"/>
            <a:r>
              <a:rPr lang="ru-RU" sz="2000" b="1" dirty="0" smtClean="0"/>
              <a:t>10.Кратко содержание хода исследовательской работы </a:t>
            </a:r>
            <a:endParaRPr lang="ru-RU" sz="2000" dirty="0" smtClean="0"/>
          </a:p>
          <a:p>
            <a:pPr lvl="0"/>
            <a:r>
              <a:rPr lang="ru-RU" sz="2000" b="1" dirty="0" smtClean="0"/>
              <a:t>11.Основные выводы и перспективы.</a:t>
            </a:r>
            <a:endParaRPr lang="ru-RU" sz="20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1"/>
          <p:cNvSpPr>
            <a:spLocks noChangeArrowheads="1"/>
          </p:cNvSpPr>
          <p:nvPr/>
        </p:nvSpPr>
        <p:spPr bwMode="auto">
          <a:xfrm>
            <a:off x="0" y="0"/>
            <a:ext cx="9144000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Подготовка электронной презентации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(защита проекта или исследовательской работы)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Электронная презентация может сопровождать выступление, отчет об эксперименте или защиту проекта. Задача презентации – проиллюстрировать результаты работы.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Правила составления электронной презентации: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Презентация не должна быть большой, не более 7-10 слайдов.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перегружать слайд текстовой информацией. На слайде лучше разместить даты, имена, термины, высказывания, диаграммы, схемы, графики, иллюстрации. Для уменьшения текста необходимо оставить только краткие тезисы.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одном слайде не стоит размещать более 2-3 фотографий или рисунков. Наиболее важный материал целесообразно выделить ярче, крупнее, оригинальнее.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Рекомендации по оформлению слайдов электронной презентации: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Если презентация содержит смысловые части, то слайды частей можно оформить на различном фоне, вместе с тем стиль оформления должен восприниматься как единое целое.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Анимация не должна быть слишком активной, навязчивой.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Стихи лучше декламировать, а не фиксировать на слайде презентации, зато небольшой эпиграф или высказывание хорошо воспринимаются слушателями.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Продумать цвет фона и цвет шрифта. На светлом фоне воспринимаются темные буквы.  На темном – светлые. Ядовито-зеленый цвет заливки отвлекает от информации.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 создании презентации можно использовать фоновую музыку, если необходимо создать эмоциональный настрой. При этом надо помнить, что музыка отвлекает от информации и ее лучше использовать к фотографиям, рисункам, видеофрагментам, не требующим устного комментария.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0"/>
            <a:ext cx="4953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Оглавление</a:t>
            </a:r>
          </a:p>
          <a:p>
            <a:endParaRPr lang="ru-RU" dirty="0" smtClean="0"/>
          </a:p>
          <a:p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Введение</a:t>
            </a:r>
          </a:p>
          <a:p>
            <a:pPr marL="342900" indent="-342900">
              <a:buAutoNum type="arabicPeriod"/>
            </a:pPr>
            <a:r>
              <a:rPr lang="ru-RU" dirty="0" smtClean="0"/>
              <a:t>Общие  сведения</a:t>
            </a:r>
          </a:p>
          <a:p>
            <a:pPr marL="342900" indent="-342900">
              <a:buAutoNum type="arabicPeriod"/>
            </a:pPr>
            <a:r>
              <a:rPr lang="ru-RU" dirty="0" smtClean="0"/>
              <a:t>Виды  проектов</a:t>
            </a:r>
          </a:p>
          <a:p>
            <a:pPr marL="342900" indent="-342900">
              <a:buAutoNum type="arabicPeriod"/>
            </a:pPr>
            <a:r>
              <a:rPr lang="ru-RU" dirty="0" smtClean="0"/>
              <a:t>Структура  проекта  и  этапы работы</a:t>
            </a:r>
          </a:p>
          <a:p>
            <a:pPr marL="342900" indent="-342900">
              <a:buAutoNum type="arabicPeriod"/>
            </a:pPr>
            <a:r>
              <a:rPr lang="ru-RU" dirty="0" smtClean="0"/>
              <a:t>Таблица  для  отчёта</a:t>
            </a:r>
          </a:p>
          <a:p>
            <a:pPr marL="342900" indent="-342900">
              <a:buAutoNum type="arabicPeriod"/>
            </a:pPr>
            <a:r>
              <a:rPr lang="ru-RU" dirty="0" smtClean="0"/>
              <a:t>Продукты  проекта</a:t>
            </a:r>
          </a:p>
          <a:p>
            <a:pPr marL="342900" indent="-342900">
              <a:buAutoNum type="arabicPeriod"/>
            </a:pPr>
            <a:r>
              <a:rPr lang="ru-RU" dirty="0" smtClean="0"/>
              <a:t>Паспорт  проекта</a:t>
            </a:r>
          </a:p>
          <a:p>
            <a:pPr marL="342900" indent="-342900">
              <a:buAutoNum type="arabicPeriod"/>
            </a:pPr>
            <a:r>
              <a:rPr lang="ru-RU" dirty="0" smtClean="0"/>
              <a:t>Оформление  </a:t>
            </a:r>
            <a:r>
              <a:rPr lang="ru-RU" dirty="0" err="1" smtClean="0"/>
              <a:t>портфолио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Структура  защиты</a:t>
            </a:r>
          </a:p>
          <a:p>
            <a:pPr marL="342900" indent="-342900">
              <a:buAutoNum type="arabicPeriod"/>
            </a:pPr>
            <a:r>
              <a:rPr lang="ru-RU" dirty="0" smtClean="0"/>
              <a:t>Подготовка  электронной  презентации</a:t>
            </a:r>
          </a:p>
          <a:p>
            <a:pPr marL="342900" indent="-342900">
              <a:buAutoNum type="arabicPeriod"/>
            </a:pPr>
            <a:r>
              <a:rPr lang="ru-RU" dirty="0" smtClean="0"/>
              <a:t>Литература</a:t>
            </a:r>
          </a:p>
          <a:p>
            <a:pPr marL="342900" indent="-342900"/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>
            <a:spLocks noChangeArrowheads="1"/>
          </p:cNvSpPr>
          <p:nvPr/>
        </p:nvSpPr>
        <p:spPr bwMode="auto">
          <a:xfrm>
            <a:off x="0" y="0"/>
            <a:ext cx="85344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Введение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Проектно-исследовательская деятельность обучающихся – это неотъемлемая часть образования, отдельная  система в образовании и одно из направлений модернизации современного образования.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Организация проектно-исследовательской деятельности учащихся в образовательных учреждениях требует грамотного научно-обоснованного подхода и решения комплекса организационно-управленческих, учебно-методических, организационно-методических, информационных, дидактических и психолого-педагогических задач. Эти задачи могут решаться в любом образовательном учреждении при наличии инициативной группы педагогов. Этим педагогам потребуется определённый уровень научно-методической подготовки, владение технологией проектирования и исследовательским методом.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Назначение проектно-исследовательских работ - обеспечение углубленной теоретической и практической подготовки учащихся к профессиональной деятельности.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Методические рекомендации могут быть использованы учителями и учащимися в качестве алгоритма выполнения проектно-исследовательской  работы.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28600"/>
            <a:ext cx="9144000" cy="424731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Общие  сведения     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Проект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— это форма организации совместной деятельности учителя и обучающихся, совокупность приёмов и действий в их определённой последовательности, направленной на достижение поставленной цели — решение конкретной проблемы, значимой для обучающихся, и оформленной в виде некоего конечного продукта.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Наличие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социально значимой задачи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проблемы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– исследовательской, информационной, практической.   Дальнейшая работа над проектом – это разрешение данной проблемы.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Выполнение проекта начинается с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планирования действий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 разрешению проблемы (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проектирование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Поиск информации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ее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обработка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 проекта –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продукт.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продукта.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Портфолио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проекта.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1"/>
          <p:cNvSpPr>
            <a:spLocks noChangeArrowheads="1"/>
          </p:cNvSpPr>
          <p:nvPr/>
        </p:nvSpPr>
        <p:spPr bwMode="auto">
          <a:xfrm>
            <a:off x="0" y="0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u="sng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Виды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Практико-ориентированный проект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- это проект, который нацелен на социальный интерес самих участников проекта. Продукт заранее определен и может быть использован в жизни группы, класса, школы, микрорайона, города, государства. Важно оценить реальность использования продукта на практике и его способность решить поставленную проблему.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Исследовательский проект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 структуре напоминает подлинно научное исследование. Он включает обоснование актуальности избранной темы, обозначение задач исследования, обязательное выдвижение гипотезы с последующей ее проверкой, обсуждение полученных результатов.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Информационный проект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направлен на сбор информации о каком-то объекте, явлении с целью ее анализа, обобщения и представления для широкой аудитории. Выходом такого проекта часто является публикация в СМИ, в Интернете.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Творческий проект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предполагает максимально свободный нетрадиционный подход к оформлению результатов. Это могут быть игры, выставки, видеофильмы и т.д.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Социальный проект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это программа реальных действий, в основе которой лежит актуальная социальная проблема, требующая разрешения. Ее реализация будет способствовать улучшению социальной ситуации в конкретном регионе, социуме. Это один из способов участия в общественной жизни путем практического решения насущных социальных проблем.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1"/>
          <p:cNvSpPr>
            <a:spLocks noChangeArrowheads="1"/>
          </p:cNvSpPr>
          <p:nvPr/>
        </p:nvSpPr>
        <p:spPr bwMode="auto">
          <a:xfrm>
            <a:off x="0" y="457200"/>
            <a:ext cx="9144000" cy="286232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Структура проекта. Этапы работы над проектом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Особое значение для развития универсальных учебных действий (УУД) учащихся имеет индивидуальный проект, представляющий собой самостоятельную работу, осуществляемую обучающимся на протяжении длительного периода, возможно в течение всего учебного года. В ходе такой работы подросток — автор проекта — самостоятельно или с небольшой помощью педагога получает возможность научиться планировать и работать по плану — это один из важнейших навыков, которым должен овладеть школьник.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Любой проект имеет практически одинаковую структуру. Ее можно рассматривать как этапы работы над проектом.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66800" y="1066800"/>
          <a:ext cx="6400800" cy="5257800"/>
        </p:xfrm>
        <a:graphic>
          <a:graphicData uri="http://schemas.openxmlformats.org/drawingml/2006/table">
            <a:tbl>
              <a:tblPr/>
              <a:tblGrid>
                <a:gridCol w="15057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1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15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79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8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3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Этап работы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94" marR="60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Основная проблема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94" marR="60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Планирование деятельности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94" marR="60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Сроки 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94" marR="60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Промежуточный результат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94" marR="60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16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Диагностический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94" marR="60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Есть ли проблема?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94" marR="60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Выявление необходимости работы над данной темой, сбор информации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94" marR="60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сентябрь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94" marR="60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Постановка социально значимой проблемы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94" marR="60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16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Подготовительный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94" marR="60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Каким образом ее решить?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94" marR="60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Постановка проблемы, выдвижение гипотез, планирование деятельности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94" marR="60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октябрь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94" marR="60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Планирование действий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94" marR="60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3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Реализационный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94" marR="60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Как доказать правильность решения?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94" marR="60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Работа над проектом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94" marR="60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ноябрь-февраль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94" marR="60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Обработка информации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94" marR="60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7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Обобщающий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94" marR="60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Какие выводы?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94" marR="60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Обобщение результатов, создание продукта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94" marR="60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март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94" marR="60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Готовый творческий продукт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94" marR="60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97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Презентационный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94" marR="60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Каким образом представить результаты?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94" marR="60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Презентация результатов работы, презентация продукта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94" marR="60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апрель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94" marR="60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Практическое использование продукта, защита проекта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94" marR="60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2161" name="Rectangle 1"/>
          <p:cNvSpPr>
            <a:spLocks noChangeArrowheads="1"/>
          </p:cNvSpPr>
          <p:nvPr/>
        </p:nvSpPr>
        <p:spPr bwMode="auto">
          <a:xfrm>
            <a:off x="0" y="0"/>
            <a:ext cx="21993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7315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Данную таблицу можно использовать в качестве отчета о проделанной работе: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1"/>
          <p:cNvSpPr>
            <a:spLocks noChangeArrowheads="1"/>
          </p:cNvSpPr>
          <p:nvPr/>
        </p:nvSpPr>
        <p:spPr bwMode="auto">
          <a:xfrm>
            <a:off x="0" y="0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Возможные продукты проектной деятельности: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web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-сайт;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анализ данных социологического опроса;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бизнес-план;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видеофильм, видеоклип;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выставка, коллекция;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газета, журнал;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законопроект;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словарь, каталог;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карта, атлас;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макет, модель;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мультимедийный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продукт;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пакет рекомендаций;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праздник;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публикация;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путеводитель;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серия иллюстраций;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сборник;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справочник;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статья;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сценарий;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учебное пособие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1"/>
          <p:cNvSpPr>
            <a:spLocks noChangeArrowheads="1"/>
          </p:cNvSpPr>
          <p:nvPr/>
        </p:nvSpPr>
        <p:spPr bwMode="auto">
          <a:xfrm>
            <a:off x="0" y="0"/>
            <a:ext cx="9144000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Паспорт проектной работы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Паспорт проектной работы необходим как вступление к проектной папке 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портфолио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проекта), представляемой на защите проекта.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Паспорт состоит из следующих пунктов: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Название проекта.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Руководитель проекта.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Консультанты проекта.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Состав проектной группы (ФИО учащихся, группа).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 проекта (реферативный, информационный, исследовательский, творческий, практический, социальный).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проекта.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 проекта.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Вопросы проекта (3-4 важнейших проблемных вопроса, которые решались).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Необходимое оборудование.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Продукт.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Этапы работы над проектом.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Belochka</Template>
  <TotalTime>70</TotalTime>
  <Words>976</Words>
  <Application>Microsoft Office PowerPoint</Application>
  <PresentationFormat>Экран (4:3)</PresentationFormat>
  <Paragraphs>160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Diseño predeterminado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Учитель</cp:lastModifiedBy>
  <cp:revision>13</cp:revision>
  <dcterms:modified xsi:type="dcterms:W3CDTF">2023-02-20T07:43:37Z</dcterms:modified>
</cp:coreProperties>
</file>